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bril Fatface"/>
      <p:regular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AbrilFatfac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7cdf73e0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7cdf73e0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7cdf73e0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7cdf73e0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7cdf73e0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7cdf73e0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7cdf73e0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7cdf73e0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7cdf73e0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7cdf73e0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7cdf73e04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7cdf73e04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7cdf73e04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7cdf73e04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0"/>
            <a:ext cx="9144000" cy="2652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7927" y="1458340"/>
            <a:ext cx="2095675" cy="1819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2243" y="237867"/>
            <a:ext cx="595684" cy="595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176055" y="4223617"/>
            <a:ext cx="595684" cy="59568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7250269" y="3107625"/>
            <a:ext cx="255900" cy="11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TW" sz="1400" u="none" cap="none" strike="noStrike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網頁程式設計</a:t>
            </a:r>
            <a:endParaRPr b="1" sz="11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7821047" y="3107622"/>
            <a:ext cx="3462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專題檢討</a:t>
            </a:r>
            <a:endParaRPr b="1" sz="11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60" name="Google Shape;60;p13"/>
          <p:cNvCxnSpPr/>
          <p:nvPr/>
        </p:nvCxnSpPr>
        <p:spPr>
          <a:xfrm>
            <a:off x="7688510" y="3107625"/>
            <a:ext cx="0" cy="554100"/>
          </a:xfrm>
          <a:prstGeom prst="straightConnector1">
            <a:avLst/>
          </a:prstGeom>
          <a:noFill/>
          <a:ln cap="flat" cmpd="sng" w="19050">
            <a:solidFill>
              <a:srgbClr val="59161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1" name="Google Shape;61;p13"/>
          <p:cNvCxnSpPr/>
          <p:nvPr/>
        </p:nvCxnSpPr>
        <p:spPr>
          <a:xfrm>
            <a:off x="8299858" y="3107625"/>
            <a:ext cx="0" cy="554100"/>
          </a:xfrm>
          <a:prstGeom prst="straightConnector1">
            <a:avLst/>
          </a:prstGeom>
          <a:noFill/>
          <a:ln cap="flat" cmpd="sng" w="19050">
            <a:solidFill>
              <a:srgbClr val="59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2" name="Google Shape;62;p13"/>
          <p:cNvSpPr txBox="1"/>
          <p:nvPr/>
        </p:nvSpPr>
        <p:spPr>
          <a:xfrm>
            <a:off x="108994" y="4884825"/>
            <a:ext cx="43281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rgbClr val="591616"/>
                </a:solidFill>
                <a:latin typeface="Arial"/>
                <a:ea typeface="Arial"/>
                <a:cs typeface="Arial"/>
                <a:sym typeface="Arial"/>
              </a:rPr>
              <a:t>106AC1027　符嘉文　 |　 106AC2032 　黎紫姍　 |　 106820025　陳柏瑞</a:t>
            </a:r>
            <a:endParaRPr sz="1100"/>
          </a:p>
        </p:txBody>
      </p:sp>
      <p:sp>
        <p:nvSpPr>
          <p:cNvPr id="63" name="Google Shape;63;p13"/>
          <p:cNvSpPr txBox="1"/>
          <p:nvPr/>
        </p:nvSpPr>
        <p:spPr>
          <a:xfrm>
            <a:off x="2913601" y="2751127"/>
            <a:ext cx="15234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打破居住模式，共生公寓。</a:t>
            </a:r>
            <a:endParaRPr sz="9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4576" y="127793"/>
            <a:ext cx="596326" cy="5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8584697" y="843697"/>
            <a:ext cx="3462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專題檢討</a:t>
            </a:r>
            <a:endParaRPr b="1" sz="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70" name="Google Shape;70;p14"/>
          <p:cNvCxnSpPr/>
          <p:nvPr/>
        </p:nvCxnSpPr>
        <p:spPr>
          <a:xfrm>
            <a:off x="8930908" y="1002250"/>
            <a:ext cx="0" cy="554100"/>
          </a:xfrm>
          <a:prstGeom prst="straightConnector1">
            <a:avLst/>
          </a:prstGeom>
          <a:noFill/>
          <a:ln cap="flat" cmpd="sng" w="9525">
            <a:solidFill>
              <a:srgbClr val="59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1" name="Google Shape;71;p14"/>
          <p:cNvSpPr txBox="1"/>
          <p:nvPr>
            <p:ph idx="4294967295" type="title"/>
          </p:nvPr>
        </p:nvSpPr>
        <p:spPr>
          <a:xfrm>
            <a:off x="311700" y="325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>
                <a:solidFill>
                  <a:srgbClr val="591616"/>
                </a:solidFill>
                <a:latin typeface="Abril Fatface"/>
                <a:ea typeface="Abril Fatface"/>
                <a:cs typeface="Abril Fatface"/>
                <a:sym typeface="Abril Fatface"/>
              </a:rPr>
              <a:t>01</a:t>
            </a:r>
            <a:r>
              <a:rPr lang="zh-TW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b="1" lang="zh-TW" sz="2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系統狀態能見度</a:t>
            </a:r>
            <a:endParaRPr b="1" sz="20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4">
            <a:alphaModFix/>
          </a:blip>
          <a:srcRect b="0" l="0" r="1127" t="0"/>
          <a:stretch/>
        </p:blipFill>
        <p:spPr>
          <a:xfrm>
            <a:off x="500350" y="1367700"/>
            <a:ext cx="5468323" cy="309375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6323125" y="3028500"/>
            <a:ext cx="2509200" cy="15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問題：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懸浮的時候，超連結只有下劃綫的效果，不太明顯。</a:t>
            </a:r>
            <a:endParaRPr sz="12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解決方法：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可以增加更明顯的反饋。</a:t>
            </a:r>
            <a:endParaRPr sz="10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9025" y="1556350"/>
            <a:ext cx="1890074" cy="1417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" name="Google Shape;75;p14"/>
          <p:cNvCxnSpPr/>
          <p:nvPr/>
        </p:nvCxnSpPr>
        <p:spPr>
          <a:xfrm>
            <a:off x="4170400" y="2214275"/>
            <a:ext cx="1131900" cy="0"/>
          </a:xfrm>
          <a:prstGeom prst="straightConnector1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" name="Google Shape;76;p14"/>
          <p:cNvSpPr/>
          <p:nvPr/>
        </p:nvSpPr>
        <p:spPr>
          <a:xfrm>
            <a:off x="2432800" y="2100125"/>
            <a:ext cx="1737600" cy="228300"/>
          </a:xfrm>
          <a:prstGeom prst="rect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4576" y="127793"/>
            <a:ext cx="596326" cy="5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8584697" y="843697"/>
            <a:ext cx="3462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專題檢討</a:t>
            </a:r>
            <a:endParaRPr b="1" sz="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83" name="Google Shape;83;p15"/>
          <p:cNvCxnSpPr/>
          <p:nvPr/>
        </p:nvCxnSpPr>
        <p:spPr>
          <a:xfrm>
            <a:off x="8930908" y="1002250"/>
            <a:ext cx="0" cy="554100"/>
          </a:xfrm>
          <a:prstGeom prst="straightConnector1">
            <a:avLst/>
          </a:prstGeom>
          <a:noFill/>
          <a:ln cap="flat" cmpd="sng" w="9525">
            <a:solidFill>
              <a:srgbClr val="59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4" name="Google Shape;84;p15"/>
          <p:cNvSpPr txBox="1"/>
          <p:nvPr>
            <p:ph idx="4294967295" type="title"/>
          </p:nvPr>
        </p:nvSpPr>
        <p:spPr>
          <a:xfrm>
            <a:off x="311700" y="325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>
                <a:solidFill>
                  <a:srgbClr val="591616"/>
                </a:solidFill>
                <a:latin typeface="Abril Fatface"/>
                <a:ea typeface="Abril Fatface"/>
                <a:cs typeface="Abril Fatface"/>
                <a:sym typeface="Abril Fatface"/>
              </a:rPr>
              <a:t>03</a:t>
            </a:r>
            <a:r>
              <a:rPr lang="zh-TW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b="1" lang="zh-TW" sz="2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使用者操作直覺</a:t>
            </a:r>
            <a:endParaRPr b="1" sz="20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6323125" y="3028500"/>
            <a:ext cx="2509200" cy="15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問題：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一進入網站沒有很直覺簡易的搜尋系統，反而要話到網站下方才能搜尋。</a:t>
            </a:r>
            <a:endParaRPr sz="12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解決方法：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可以增加簡易搜尋欄在主頁上方。</a:t>
            </a:r>
            <a:endParaRPr sz="12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86" name="Google Shape;86;p15"/>
          <p:cNvPicPr preferRelativeResize="0"/>
          <p:nvPr/>
        </p:nvPicPr>
        <p:blipFill rotWithShape="1">
          <a:blip r:embed="rId4">
            <a:alphaModFix/>
          </a:blip>
          <a:srcRect b="74141" l="0" r="0" t="0"/>
          <a:stretch/>
        </p:blipFill>
        <p:spPr>
          <a:xfrm>
            <a:off x="500350" y="1367700"/>
            <a:ext cx="5626123" cy="309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8170" y="2100952"/>
            <a:ext cx="2981289" cy="3473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7889000" y="2571750"/>
            <a:ext cx="6957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endParaRPr sz="10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4576" y="127793"/>
            <a:ext cx="596326" cy="5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8584697" y="843697"/>
            <a:ext cx="3462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專題檢討</a:t>
            </a:r>
            <a:endParaRPr b="1" sz="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95" name="Google Shape;95;p16"/>
          <p:cNvCxnSpPr/>
          <p:nvPr/>
        </p:nvCxnSpPr>
        <p:spPr>
          <a:xfrm>
            <a:off x="8930908" y="1002250"/>
            <a:ext cx="0" cy="554100"/>
          </a:xfrm>
          <a:prstGeom prst="straightConnector1">
            <a:avLst/>
          </a:prstGeom>
          <a:noFill/>
          <a:ln cap="flat" cmpd="sng" w="9525">
            <a:solidFill>
              <a:srgbClr val="59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6" name="Google Shape;96;p16"/>
          <p:cNvSpPr txBox="1"/>
          <p:nvPr>
            <p:ph idx="4294967295" type="title"/>
          </p:nvPr>
        </p:nvSpPr>
        <p:spPr>
          <a:xfrm>
            <a:off x="311700" y="325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>
                <a:solidFill>
                  <a:srgbClr val="591616"/>
                </a:solidFill>
                <a:latin typeface="Abril Fatface"/>
                <a:ea typeface="Abril Fatface"/>
                <a:cs typeface="Abril Fatface"/>
                <a:sym typeface="Abril Fatface"/>
              </a:rPr>
              <a:t>05</a:t>
            </a:r>
            <a:r>
              <a:rPr lang="zh-TW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b="1" lang="zh-TW" sz="2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預防錯誤</a:t>
            </a:r>
            <a:endParaRPr b="1" sz="20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4">
            <a:alphaModFix/>
          </a:blip>
          <a:srcRect b="0" l="0" r="1127" t="0"/>
          <a:stretch/>
        </p:blipFill>
        <p:spPr>
          <a:xfrm>
            <a:off x="500350" y="1367700"/>
            <a:ext cx="5468323" cy="309375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6323125" y="2707050"/>
            <a:ext cx="25092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問題：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現在搜尋頁面使用者可以隨意組合搜尋條件，就算這個條件是不可能產生的。</a:t>
            </a:r>
            <a:endParaRPr sz="12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解決方法：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選擇一個確定後其他選項會自動不顯示錯誤的選項。</a:t>
            </a:r>
            <a:endParaRPr sz="10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4576" y="127793"/>
            <a:ext cx="596326" cy="5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8584697" y="843697"/>
            <a:ext cx="3462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專題檢討</a:t>
            </a:r>
            <a:endParaRPr b="1" sz="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105" name="Google Shape;105;p17"/>
          <p:cNvCxnSpPr/>
          <p:nvPr/>
        </p:nvCxnSpPr>
        <p:spPr>
          <a:xfrm>
            <a:off x="8930908" y="1002250"/>
            <a:ext cx="0" cy="554100"/>
          </a:xfrm>
          <a:prstGeom prst="straightConnector1">
            <a:avLst/>
          </a:prstGeom>
          <a:noFill/>
          <a:ln cap="flat" cmpd="sng" w="9525">
            <a:solidFill>
              <a:srgbClr val="59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6" name="Google Shape;106;p17"/>
          <p:cNvSpPr txBox="1"/>
          <p:nvPr>
            <p:ph idx="4294967295" type="title"/>
          </p:nvPr>
        </p:nvSpPr>
        <p:spPr>
          <a:xfrm>
            <a:off x="311700" y="325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>
                <a:solidFill>
                  <a:srgbClr val="591616"/>
                </a:solidFill>
                <a:latin typeface="Abril Fatface"/>
                <a:ea typeface="Abril Fatface"/>
                <a:cs typeface="Abril Fatface"/>
                <a:sym typeface="Abril Fatface"/>
              </a:rPr>
              <a:t>07</a:t>
            </a:r>
            <a:r>
              <a:rPr lang="zh-TW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b="1" lang="zh-TW" sz="2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彈性與使用效率</a:t>
            </a:r>
            <a:endParaRPr b="1" sz="20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6323125" y="3048375"/>
            <a:ext cx="25092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問題：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搜尋頁如果結果太多，返回上面更改條件變得不易。</a:t>
            </a:r>
            <a:endParaRPr sz="12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解決方法：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將條件固定在右側不滑動。</a:t>
            </a:r>
            <a:endParaRPr sz="10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50" y="1391739"/>
            <a:ext cx="5468323" cy="3058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2938" y="774175"/>
            <a:ext cx="2886075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/>
          <p:nvPr/>
        </p:nvSpPr>
        <p:spPr>
          <a:xfrm>
            <a:off x="1161750" y="1459650"/>
            <a:ext cx="1092300" cy="23832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7"/>
          <p:cNvCxnSpPr>
            <a:endCxn id="109" idx="1"/>
          </p:cNvCxnSpPr>
          <p:nvPr/>
        </p:nvCxnSpPr>
        <p:spPr>
          <a:xfrm flipH="1" rot="10800000">
            <a:off x="2254038" y="1726675"/>
            <a:ext cx="2988900" cy="9246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4576" y="127793"/>
            <a:ext cx="596326" cy="5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/>
        </p:nvSpPr>
        <p:spPr>
          <a:xfrm>
            <a:off x="8584697" y="843697"/>
            <a:ext cx="3462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專題檢討</a:t>
            </a:r>
            <a:endParaRPr b="1" sz="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118" name="Google Shape;118;p18"/>
          <p:cNvCxnSpPr/>
          <p:nvPr/>
        </p:nvCxnSpPr>
        <p:spPr>
          <a:xfrm>
            <a:off x="8930908" y="1002250"/>
            <a:ext cx="0" cy="554100"/>
          </a:xfrm>
          <a:prstGeom prst="straightConnector1">
            <a:avLst/>
          </a:prstGeom>
          <a:noFill/>
          <a:ln cap="flat" cmpd="sng" w="9525">
            <a:solidFill>
              <a:srgbClr val="59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9" name="Google Shape;119;p18"/>
          <p:cNvSpPr txBox="1"/>
          <p:nvPr>
            <p:ph idx="4294967295" type="title"/>
          </p:nvPr>
        </p:nvSpPr>
        <p:spPr>
          <a:xfrm>
            <a:off x="311700" y="325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>
                <a:solidFill>
                  <a:srgbClr val="591616"/>
                </a:solidFill>
                <a:latin typeface="Abril Fatface"/>
                <a:ea typeface="Abril Fatface"/>
                <a:cs typeface="Abril Fatface"/>
                <a:sym typeface="Abril Fatface"/>
              </a:rPr>
              <a:t>09</a:t>
            </a:r>
            <a:r>
              <a:rPr b="1" lang="zh-TW" sz="2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b="1" lang="zh-TW" sz="2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協助使用者辨識、偵錯並從錯誤中恢復</a:t>
            </a:r>
            <a:endParaRPr b="1" sz="20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6323125" y="3048375"/>
            <a:ext cx="25092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問題：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網站目前沒有找不到頁面時的提示資訊頁</a:t>
            </a: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12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解決方法：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製作404page。</a:t>
            </a:r>
            <a:endParaRPr sz="10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950" y="1447124"/>
            <a:ext cx="5429798" cy="266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461950" y="4220075"/>
            <a:ext cx="6957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endParaRPr sz="10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34576" y="127793"/>
            <a:ext cx="596326" cy="5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/>
        </p:nvSpPr>
        <p:spPr>
          <a:xfrm>
            <a:off x="8584697" y="843697"/>
            <a:ext cx="3462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專題檢討</a:t>
            </a:r>
            <a:endParaRPr b="1" sz="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129" name="Google Shape;129;p19"/>
          <p:cNvCxnSpPr/>
          <p:nvPr/>
        </p:nvCxnSpPr>
        <p:spPr>
          <a:xfrm>
            <a:off x="8930908" y="1002250"/>
            <a:ext cx="0" cy="554100"/>
          </a:xfrm>
          <a:prstGeom prst="straightConnector1">
            <a:avLst/>
          </a:prstGeom>
          <a:noFill/>
          <a:ln cap="flat" cmpd="sng" w="9525">
            <a:solidFill>
              <a:srgbClr val="59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0" name="Google Shape;130;p19"/>
          <p:cNvSpPr txBox="1"/>
          <p:nvPr>
            <p:ph idx="4294967295" type="title"/>
          </p:nvPr>
        </p:nvSpPr>
        <p:spPr>
          <a:xfrm>
            <a:off x="311700" y="325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400">
                <a:solidFill>
                  <a:srgbClr val="591616"/>
                </a:solidFill>
                <a:latin typeface="Abril Fatface"/>
                <a:ea typeface="Abril Fatface"/>
                <a:cs typeface="Abril Fatface"/>
                <a:sym typeface="Abril Fatface"/>
              </a:rPr>
              <a:t>10</a:t>
            </a:r>
            <a:r>
              <a:rPr b="1" lang="zh-TW" sz="2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b="1" lang="zh-TW" sz="2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幫助與說明文件</a:t>
            </a:r>
            <a:endParaRPr b="1" sz="20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6323125" y="3048375"/>
            <a:ext cx="25092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問題：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沒有接觸過的人可能不知道怎麼申請該網站的會員</a:t>
            </a: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12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TW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解決方法：</a:t>
            </a:r>
            <a:endParaRPr b="1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增加申請流程圖或FAQ</a:t>
            </a:r>
            <a:r>
              <a:rPr lang="zh-TW" sz="1200">
                <a:solidFill>
                  <a:schemeClr val="dk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sz="1000">
              <a:solidFill>
                <a:schemeClr val="dk2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2" name="Google Shape;132;p19"/>
          <p:cNvSpPr txBox="1"/>
          <p:nvPr/>
        </p:nvSpPr>
        <p:spPr>
          <a:xfrm>
            <a:off x="461950" y="4332250"/>
            <a:ext cx="695700" cy="3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參考</a:t>
            </a:r>
            <a:endParaRPr sz="10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950" y="1226012"/>
            <a:ext cx="5553058" cy="31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0"/>
            <a:ext cx="9144000" cy="2652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7927" y="1458340"/>
            <a:ext cx="2095675" cy="1819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2243" y="237867"/>
            <a:ext cx="595684" cy="59568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/>
          <p:nvPr/>
        </p:nvSpPr>
        <p:spPr>
          <a:xfrm>
            <a:off x="4736400" y="4309425"/>
            <a:ext cx="4011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59161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Thank YOU for your watching.</a:t>
            </a:r>
            <a:endParaRPr b="1" sz="1600">
              <a:solidFill>
                <a:srgbClr val="59161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